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Montserrat Black"/>
      <p:bold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regular.fntdata"/><Relationship Id="rId21" Type="http://schemas.openxmlformats.org/officeDocument/2006/relationships/slide" Target="slides/slide16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Black-bold.fntdata"/><Relationship Id="rId25" Type="http://schemas.openxmlformats.org/officeDocument/2006/relationships/font" Target="fonts/Poppins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b5070ca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b5070ca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a96502f5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a96502f5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a96502f5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a96502f5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a96502f5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a96502f5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a96502f5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a96502f5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a96502f5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a96502f5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a5450c7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a5450c7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54cc8104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54cc810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b5070c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b5070c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5070caa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5070ca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a63cc3b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a63cc3b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a96502f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a96502f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a96502f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a96502f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a96502f5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a96502f5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a96502f5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a96502f5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a96502f5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a96502f5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FF"/>
                </a:highlight>
              </a:rPr>
              <a:t>A data structure is a particular way of organizing data in a computer so that it can be used effectively.</a:t>
            </a:r>
            <a:endParaRPr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://www.hyperiondev.com/support" TargetMode="External"/><Relationship Id="rId5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750" y="2031749"/>
            <a:ext cx="4301450" cy="145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64775" y="1104900"/>
            <a:ext cx="6253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Promises</a:t>
            </a:r>
            <a:endParaRPr b="1" sz="2600">
              <a:solidFill>
                <a:srgbClr val="C4A54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83275" y="3505200"/>
            <a:ext cx="35922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4A542"/>
                </a:solidFill>
              </a:rPr>
              <a:t>Muhammad Zahir Junejo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Rejecting Promises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Rejecting a Promise indicates that an error occurred during the asynchronous operation.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We handle rejected Promises using the .catch() method, which also takes a callback function.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callback function receives the error information.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const errorPromise = new Promise((resolve, reject) =&gt;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setTimeout(() =&gt;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const error = new Error("Something went wrong");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reject(error); </a:t>
            </a:r>
            <a:r>
              <a:rPr lang="en-GB" sz="1600">
                <a:solidFill>
                  <a:srgbClr val="00FF00"/>
                </a:solidFill>
              </a:rPr>
              <a:t>// Promise rejected with an error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}, 1000);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errorPromise.catch((error) =&gt;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console.error(`Promise rejected with error: ${error.message}`);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Chaining Promises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Promises can be chained together for sequential asynchronous operations.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Chaining helps avoid callback hell.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Each .then() returns a new Promise, allowing you to chain more operations.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	fetchData()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.then(processData)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.then(displayData)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lt1"/>
                </a:solidFill>
              </a:rPr>
              <a:t>  .catch(handleError);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Async-Await Syntax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Async-await is a more recent way to work with Promises, providing a cleaner and more readable syntax.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It's built on top of Promises, making asynchronous code look synchronous.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async function fetchData()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try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const response = await fetch("https://api.example.com/data");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const data = await response.json();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return data;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 catch (error)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console.error(`Error fetching data: ${error.message}`);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Using async-await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async function example()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try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const result = await someAsyncFunction();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console.log(`Async result: ${result}`);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 catch (error)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console.error(`Error: ${error.message}`);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Promises in the Real-world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Promises and async-await are used for: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Making API requests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Handling user interactions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Loading resources in a web application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 and Answers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740650" y="1805413"/>
            <a:ext cx="74811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Lecture</a:t>
            </a:r>
            <a:r>
              <a:rPr b="1" lang="en-GB" sz="34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- Housekeeping</a:t>
            </a:r>
            <a:endParaRPr b="1" sz="34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GB" sz="1600">
                <a:solidFill>
                  <a:schemeClr val="lt1"/>
                </a:solidFill>
              </a:rPr>
              <a:t>T</a:t>
            </a:r>
            <a:r>
              <a:rPr lang="en-GB" sz="1500">
                <a:solidFill>
                  <a:schemeClr val="lt1"/>
                </a:solidFill>
              </a:rPr>
              <a:t>he use of disrespectful language is prohibited in the questions, this is a supportive, learning environment for all - please engage accordingly.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-GB" sz="1300">
                <a:solidFill>
                  <a:schemeClr val="lt1"/>
                </a:solidFill>
              </a:rPr>
              <a:t>Please review Code of Conduct (in Student Undertaking Agreement) if unsure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No question is daft or silly - </a:t>
            </a:r>
            <a:r>
              <a:rPr b="1" lang="en-GB" sz="1500">
                <a:solidFill>
                  <a:schemeClr val="lt1"/>
                </a:solidFill>
              </a:rPr>
              <a:t>ask them!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Q&amp;A</a:t>
            </a:r>
            <a:r>
              <a:rPr lang="en-GB" sz="1500">
                <a:solidFill>
                  <a:schemeClr val="lt1"/>
                </a:solidFill>
              </a:rPr>
              <a:t> session at the end of the lesson, should you wish to ask any follow-up questions.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Should you have any questions after the lecture, please schedule a mentor session.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❏"/>
            </a:pPr>
            <a:r>
              <a:rPr lang="en-GB" sz="1500">
                <a:solidFill>
                  <a:schemeClr val="lt1"/>
                </a:solidFill>
              </a:rPr>
              <a:t>For all non-academic questions, please submit a query: </a:t>
            </a:r>
            <a:r>
              <a:rPr lang="en-GB" sz="1500" u="sng">
                <a:solidFill>
                  <a:schemeClr val="hlink"/>
                </a:solidFill>
                <a:hlinkClick r:id="rId4"/>
              </a:rPr>
              <a:t>www.hyperiondev.com/support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8913"/>
            <a:ext cx="9144003" cy="512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7375"/>
            <a:ext cx="9334901" cy="52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82775" y="1791450"/>
            <a:ext cx="31527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Lecture Objectives</a:t>
            </a:r>
            <a:endParaRPr sz="4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741250" y="1356000"/>
            <a:ext cx="40206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Promises?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Promises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Resolving and Rejecting Promises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the async-await syntax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Welcome to the world of asynchronous programming!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In web development, many tasks take time to complete, like fetching data from a server. Asynchronous programming allows us to execute code while waiting for these tasks to finish.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We'll explore Promises, a powerful tool for managing asynchronous operations in JavaScript.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What are Promises?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Promises are JavaScript objects representing the eventual completion or failure of an asynchronous operation.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They help us work with asynchronous code more effectively, making it easier to manage complexity.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Think of Promises as a contract: a promise that a result will be available in the future.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 Benefits of Promises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Promises offer several benefits: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Improved Code Readability: They make asynchronous code look more like synchronous code, making it easier to understand.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Better Error Handling: Promises have built-in mechanisms for handling errors, reducing the risk of unhandled exceptions.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Avoid Callback Hell: Promises help eliminate callback nesting, making your code cleaner and more maintainable.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Anatomy of a Promise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Promises have three states: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Pending: Initial state, neither resolved nor rejected.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Resolved: The asynchronous operation completed successfully, and a result is available.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Rejected: An error occurred during the operation.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Promises transition from pending to either resolved or rejected.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Creating Promises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To create a Promise, use the new Promise() constructor, which takes a function as its argument.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This function, known as the executor, contains the asynchronous operation.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executor receives two functions as parameters: resolve and reject, which are used to signal the Promise's outcome.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</a:rPr>
              <a:t>const </a:t>
            </a:r>
            <a:r>
              <a:rPr lang="en-GB" sz="1600">
                <a:solidFill>
                  <a:srgbClr val="FF00FF"/>
                </a:solidFill>
              </a:rPr>
              <a:t>myPromise </a:t>
            </a:r>
            <a:r>
              <a:rPr lang="en-GB" sz="1600">
                <a:solidFill>
                  <a:schemeClr val="lt1"/>
                </a:solidFill>
              </a:rPr>
              <a:t>= </a:t>
            </a:r>
            <a:r>
              <a:rPr lang="en-GB" sz="1600">
                <a:solidFill>
                  <a:srgbClr val="FF00FF"/>
                </a:solidFill>
              </a:rPr>
              <a:t>new </a:t>
            </a:r>
            <a:r>
              <a:rPr lang="en-GB" sz="1600">
                <a:solidFill>
                  <a:srgbClr val="FFFF00"/>
                </a:solidFill>
              </a:rPr>
              <a:t>Promise</a:t>
            </a:r>
            <a:r>
              <a:rPr lang="en-GB" sz="1600">
                <a:solidFill>
                  <a:schemeClr val="lt1"/>
                </a:solidFill>
              </a:rPr>
              <a:t>((</a:t>
            </a:r>
            <a:r>
              <a:rPr lang="en-GB" sz="1600">
                <a:solidFill>
                  <a:srgbClr val="FF9900"/>
                </a:solidFill>
              </a:rPr>
              <a:t>resolve</a:t>
            </a:r>
            <a:r>
              <a:rPr lang="en-GB" sz="1600">
                <a:solidFill>
                  <a:schemeClr val="lt1"/>
                </a:solidFill>
              </a:rPr>
              <a:t>, </a:t>
            </a:r>
            <a:r>
              <a:rPr lang="en-GB" sz="1600">
                <a:solidFill>
                  <a:srgbClr val="FF9900"/>
                </a:solidFill>
              </a:rPr>
              <a:t>reject</a:t>
            </a:r>
            <a:r>
              <a:rPr lang="en-GB" sz="1600">
                <a:solidFill>
                  <a:schemeClr val="lt1"/>
                </a:solidFill>
              </a:rPr>
              <a:t>) =&gt;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00FF00"/>
                </a:solidFill>
              </a:rPr>
              <a:t>// Simulate an async task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</a:t>
            </a:r>
            <a:r>
              <a:rPr lang="en-GB" sz="1600">
                <a:solidFill>
                  <a:srgbClr val="FFFF00"/>
                </a:solidFill>
              </a:rPr>
              <a:t>setTimeout</a:t>
            </a:r>
            <a:r>
              <a:rPr lang="en-GB" sz="1600">
                <a:solidFill>
                  <a:schemeClr val="lt1"/>
                </a:solidFill>
              </a:rPr>
              <a:t>(() =&gt;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const result = 42;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  </a:t>
            </a:r>
            <a:r>
              <a:rPr lang="en-GB" sz="1600">
                <a:solidFill>
                  <a:srgbClr val="FFFF00"/>
                </a:solidFill>
              </a:rPr>
              <a:t>resolve</a:t>
            </a:r>
            <a:r>
              <a:rPr lang="en-GB" sz="1600">
                <a:solidFill>
                  <a:schemeClr val="lt1"/>
                </a:solidFill>
              </a:rPr>
              <a:t>(result); </a:t>
            </a:r>
            <a:r>
              <a:rPr lang="en-GB" sz="1600">
                <a:solidFill>
                  <a:srgbClr val="00FF00"/>
                </a:solidFill>
              </a:rPr>
              <a:t>// Promise resolved with the result</a:t>
            </a:r>
            <a:endParaRPr sz="16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}, 1000);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" y="0"/>
            <a:ext cx="91264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978775" y="92300"/>
            <a:ext cx="67089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C4A542"/>
                </a:solidFill>
                <a:latin typeface="Poppins"/>
                <a:ea typeface="Poppins"/>
                <a:cs typeface="Poppins"/>
                <a:sym typeface="Poppins"/>
              </a:rPr>
              <a:t>Resolving Promises</a:t>
            </a:r>
            <a:endParaRPr b="1" sz="2800">
              <a:solidFill>
                <a:srgbClr val="C4A54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92250" y="701100"/>
            <a:ext cx="83595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Resolving a Promise means that the asynchronous operation succeeded.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We handle resolved Promises using the .then() method, which takes a callback function.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❏"/>
            </a:pPr>
            <a:r>
              <a:rPr lang="en-GB" sz="1600">
                <a:solidFill>
                  <a:schemeClr val="lt1"/>
                </a:solidFill>
              </a:rPr>
              <a:t>The callback function receives the result of the resolved Promise.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myPromise.then((result) =&gt; {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  console.log(`Promise resolved with result: ${result}`);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});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73600"/>
            <a:ext cx="1077282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